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65" r:id="rId3"/>
    <p:sldId id="263" r:id="rId4"/>
    <p:sldId id="264" r:id="rId5"/>
    <p:sldId id="260" r:id="rId6"/>
    <p:sldId id="269" r:id="rId7"/>
    <p:sldId id="271" r:id="rId8"/>
    <p:sldId id="270" r:id="rId9"/>
    <p:sldId id="276" r:id="rId10"/>
    <p:sldId id="284" r:id="rId11"/>
    <p:sldId id="289" r:id="rId12"/>
    <p:sldId id="281" r:id="rId13"/>
    <p:sldId id="277" r:id="rId14"/>
    <p:sldId id="288" r:id="rId15"/>
    <p:sldId id="273" r:id="rId16"/>
    <p:sldId id="275" r:id="rId17"/>
    <p:sldId id="274" r:id="rId18"/>
    <p:sldId id="259" r:id="rId19"/>
    <p:sldId id="267" r:id="rId20"/>
    <p:sldId id="266" r:id="rId21"/>
    <p:sldId id="268" r:id="rId22"/>
    <p:sldId id="293" r:id="rId23"/>
    <p:sldId id="292" r:id="rId24"/>
    <p:sldId id="285" r:id="rId25"/>
    <p:sldId id="287" r:id="rId26"/>
    <p:sldId id="290" r:id="rId27"/>
    <p:sldId id="291" r:id="rId28"/>
    <p:sldId id="286" r:id="rId29"/>
    <p:sldId id="272" r:id="rId30"/>
    <p:sldId id="279" r:id="rId31"/>
    <p:sldId id="257" r:id="rId32"/>
  </p:sldIdLst>
  <p:sldSz cx="9144000" cy="5143500" type="screen16x9"/>
  <p:notesSz cx="6858000" cy="9144000"/>
  <p:embeddedFontLst>
    <p:embeddedFont>
      <p:font typeface="Corbel" panose="020B0503020204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EE2CCC-709A-C967-8C32-6D07BD51BC1E}" v="2" dt="2022-10-06T17:29:11.402"/>
    <p1510:client id="{24537F33-43EA-6734-48EF-5F56A56592B0}" v="1" dt="2022-10-06T17:28:16.488"/>
    <p1510:client id="{3E8260AA-0E5F-3645-8833-C7756779BC53}" v="2095" dt="2022-10-06T15:54:05.593"/>
    <p1510:client id="{59C83FA3-C533-995C-9D64-3F844DD60740}" v="113" dt="2022-10-06T04:02:44.744"/>
    <p1510:client id="{7449E024-150A-A12F-DB67-70047B857F0A}" v="9" dt="2022-10-05T17:12:20.798"/>
    <p1510:client id="{876366C5-3C8C-D6BF-8259-5B4F35623F8E}" v="1" dt="2022-10-06T17:49:47.360"/>
    <p1510:client id="{92295BE4-2969-8226-B361-31540ADF8289}" v="1067" dt="2022-10-06T17:31:15.897"/>
    <p1510:client id="{92AC28AA-684C-077D-BCD4-82BD2E02FB39}" v="673" dt="2022-10-05T19:28:10.840"/>
    <p1510:client id="{933C7C90-24F4-6FD0-34F6-41B426D93102}" v="3" dt="2022-10-06T17:04:54.766"/>
    <p1510:client id="{9D0EACDD-84D5-752B-C59E-D75EDEE02976}" v="9" dt="2022-10-06T01:32:06.628"/>
    <p1510:client id="{A221E96C-FD06-B26B-C5F0-2C5B2154E529}" v="7" dt="2022-10-06T17:33:07.672"/>
    <p1510:client id="{A56F688B-6742-68F1-0283-784FCEDFDC1A}" v="12" dt="2022-10-06T00:46:45.498"/>
    <p1510:client id="{A5D95864-5543-75D1-3786-AD76D94CFDCB}" v="742" dt="2022-10-06T15:13:31.907"/>
    <p1510:client id="{AAA0A325-C0D7-2995-D549-F24AE62B387C}" v="36" dt="2022-10-06T13:50:35.398"/>
    <p1510:client id="{B2E14CD0-0FB5-44B8-2C14-69F291CC5F4D}" v="496" dt="2022-10-06T18:00:24.594"/>
    <p1510:client id="{E6E831C1-AD08-F5EA-CAA3-152F074BA36E}" v="27" dt="2022-10-06T16:53:37.959"/>
    <p1510:client id="{ED82D3A0-7258-9B2D-5748-76EA6F22D332}" v="122" dt="2022-10-05T19:25:52.667"/>
    <p1510:client id="{FD778E6B-937B-A24A-6497-E2A0DB5825EE}" v="581" dt="2022-10-06T16:23:29.8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42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91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824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641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183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740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277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bf7aca97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bf7aca97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949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308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595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42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42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598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42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993-25E2-634E-BAAE-979470ED3484}" type="datetimeFigureOut">
              <a:rPr lang="en-CN" smtClean="0"/>
              <a:t>10/06/2022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F8F-34DA-FD49-A130-D082037323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odewhisperer/" TargetMode="External"/><Relationship Id="rId2" Type="http://schemas.openxmlformats.org/officeDocument/2006/relationships/hyperlink" Target="https://lexica.art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log.salesforceairesearch.com/coderl/" TargetMode="External"/><Relationship Id="rId4" Type="http://schemas.openxmlformats.org/officeDocument/2006/relationships/hyperlink" Target="https://ai.googleblog.com/2022/07/ml-enhanced-code-completion-improves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log/how-to-generate" TargetMode="External"/><Relationship Id="rId2" Type="http://schemas.openxmlformats.org/officeDocument/2006/relationships/hyperlink" Target="https://towardsdatascience.com/how-to-sample-from-language-models-682bceb97277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sz="4800"/>
              <a:t>Session #12: </a:t>
            </a:r>
            <a:br>
              <a:rPr lang="en" sz="4800"/>
            </a:br>
            <a:r>
              <a:rPr lang="en" sz="4800"/>
              <a:t>Memorization and Privacy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en" sz="2200"/>
              <a:t>Tuesday, October 6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CSCI 601.771: Self-supervised Statistical Models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/>
              <a:t>Influence of Sequence Length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522985" y="1225047"/>
            <a:ext cx="5453910" cy="3135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/>
              <a:t>Longer Sequence reduce overlap chance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/>
              <a:t>Tendency(Generation, Duplication) is consistent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/>
              <a:t>Metrics: </a:t>
            </a:r>
            <a:r>
              <a:rPr lang="en-US" sz="1400"/>
              <a:t>1.Receiver Operating Characteristic (ROC); 2.True Positive Rate(TPR), False Positive Rate(FPR)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sz="1400"/>
              <a:t>Sequence Length, Mistral 345M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Aayush Mishra, Boyuan Zheng</a:t>
            </a:r>
            <a:endParaRPr/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7837C70-0F54-AAB6-A2F7-7F3537230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7" y="1188917"/>
            <a:ext cx="3260271" cy="320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38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/>
              <a:t>Influence of Epoch Number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522985" y="1225047"/>
            <a:ext cx="5453910" cy="3135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/>
              <a:t>Mistral 117M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/>
              <a:t>More batch, More overlap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/>
              <a:t>Tendency(Generation, Duplication) is consistent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endParaRPr lang="en-US" sz="1400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Aayush Mishra, Boyuan Zheng</a:t>
            </a:r>
            <a:endParaRPr/>
          </a:p>
        </p:txBody>
      </p:sp>
      <p:pic>
        <p:nvPicPr>
          <p:cNvPr id="2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066B839-E7F7-6E09-44CF-F49E31ACF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1284144"/>
            <a:ext cx="3369128" cy="327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0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/>
              <a:t>Results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-359586" y="3774117"/>
            <a:ext cx="798484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1">
              <a:lnSpc>
                <a:spcPct val="114999"/>
              </a:lnSpc>
              <a:spcAft>
                <a:spcPts val="1200"/>
              </a:spcAft>
            </a:pPr>
            <a:r>
              <a:rPr lang="en-US" err="1"/>
              <a:t>Superlinear</a:t>
            </a:r>
            <a:r>
              <a:rPr lang="en-US"/>
              <a:t> (#Regeneration, #Duplication)</a:t>
            </a:r>
          </a:p>
          <a:p>
            <a:pPr lvl="1">
              <a:lnSpc>
                <a:spcPct val="114999"/>
              </a:lnSpc>
              <a:spcAft>
                <a:spcPts val="1200"/>
              </a:spcAft>
            </a:pPr>
            <a:r>
              <a:rPr lang="en-US"/>
              <a:t>Weak Memorization: #Duplication &lt;&lt; # Regeneration (Especially low-</a:t>
            </a:r>
            <a:r>
              <a:rPr lang="en-US" err="1"/>
              <a:t>freq</a:t>
            </a:r>
            <a:r>
              <a:rPr lang="en-US"/>
              <a:t>)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endParaRPr lang="en-US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Aayush Mishra, Boyuan Zheng</a:t>
            </a:r>
            <a:endParaRPr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4BE0C56-25D7-8887-0271-04C1CCAFA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542" y="394266"/>
            <a:ext cx="6671127" cy="331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20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/>
              <a:t>How duplication affect detection?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3776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/>
              <a:t>Test Membership inference scoring methods</a:t>
            </a:r>
          </a:p>
          <a:p>
            <a:pPr lvl="1">
              <a:lnSpc>
                <a:spcPct val="114999"/>
              </a:lnSpc>
              <a:spcAft>
                <a:spcPts val="1200"/>
              </a:spcAft>
            </a:pPr>
            <a:r>
              <a:rPr lang="en-US"/>
              <a:t>Reference Model, </a:t>
            </a:r>
            <a:r>
              <a:rPr lang="en-US" err="1"/>
              <a:t>zlib</a:t>
            </a:r>
            <a:r>
              <a:rPr lang="en-US"/>
              <a:t>, Lowercase</a:t>
            </a:r>
          </a:p>
          <a:p>
            <a:pPr marL="285750" indent="-285750">
              <a:spcAft>
                <a:spcPts val="1200"/>
              </a:spcAft>
            </a:pPr>
            <a:r>
              <a:rPr lang="en-US"/>
              <a:t>Method:</a:t>
            </a:r>
          </a:p>
          <a:p>
            <a:pPr lvl="1">
              <a:lnSpc>
                <a:spcPct val="114999"/>
              </a:lnSpc>
              <a:spcAft>
                <a:spcPts val="1200"/>
              </a:spcAft>
            </a:pPr>
            <a:r>
              <a:rPr lang="en-US"/>
              <a:t>Buck sample in train with #Duplication (d)</a:t>
            </a:r>
          </a:p>
          <a:p>
            <a:pPr lvl="1">
              <a:lnSpc>
                <a:spcPct val="114999"/>
              </a:lnSpc>
              <a:spcAft>
                <a:spcPts val="1200"/>
              </a:spcAft>
            </a:pPr>
            <a:r>
              <a:rPr lang="en-US"/>
              <a:t>25,000 Negative sequence (not in train)</a:t>
            </a:r>
          </a:p>
          <a:p>
            <a:pPr lvl="1">
              <a:lnSpc>
                <a:spcPct val="114999"/>
              </a:lnSpc>
              <a:spcAft>
                <a:spcPts val="1200"/>
              </a:spcAft>
            </a:pPr>
            <a:r>
              <a:rPr lang="en-US"/>
              <a:t>Measure detection effectiveness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Aayush Mishra, Boyuan Zheng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8040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/>
              <a:t>Results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175628" y="3601761"/>
            <a:ext cx="9209481" cy="19105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/>
              <a:t>SOTA methods fail to accurately detect when not in train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/>
              <a:t>Metrics: </a:t>
            </a:r>
            <a:r>
              <a:rPr lang="en-US" sz="1400"/>
              <a:t>1.Receiver Operating Characteristic (ROC); 2.True Positive Rate(TPR), False Positive Rate(FPR)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sz="1400"/>
              <a:t>Sequence Length, Mistral 345M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Aayush Mishra, Boyuan Zheng</a:t>
            </a:r>
            <a:endParaRPr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C151259-E12B-50B1-E0B9-980E82F1E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042" y="373460"/>
            <a:ext cx="6571342" cy="322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5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Inversion with Deduplicated Data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59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/>
              <a:t>Train 1.5B parameter model on C4 and deduplicated C4. </a:t>
            </a:r>
          </a:p>
          <a:p>
            <a:pPr marL="285750" indent="-285750">
              <a:spcAft>
                <a:spcPts val="1200"/>
              </a:spcAft>
            </a:pPr>
            <a:r>
              <a:rPr lang="en-US"/>
              <a:t>Generate 1M samples, see how many unique 400-character sequences are generated.</a:t>
            </a:r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/>
              <a:t>Randomly subsample 25K copies and 25K novel sequences for membership inference.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Aayush Mishra, Boyuan Zheng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002BE9-CAAE-0261-3B11-7D33C6F78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3" t="10954" r="1604"/>
          <a:stretch/>
        </p:blipFill>
        <p:spPr>
          <a:xfrm>
            <a:off x="2250218" y="2040447"/>
            <a:ext cx="4301655" cy="951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772F7D-7993-EE3E-741B-DD355D0C0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217" y="3513241"/>
            <a:ext cx="4301656" cy="74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8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Quality of Reference Model method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59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endParaRPr lang="en-US"/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/>
              <a:t>Maybe using a different notion: counterfactual memorization [Zhang et al., 21].</a:t>
            </a:r>
          </a:p>
          <a:p>
            <a:pPr marL="285750" indent="-285750">
              <a:spcAft>
                <a:spcPts val="1200"/>
              </a:spcAft>
            </a:pPr>
            <a:r>
              <a:rPr lang="en-US"/>
              <a:t>Compare expected likelihood under models that have [/not] trained on that sample.</a:t>
            </a:r>
          </a:p>
          <a:p>
            <a:pPr marL="285750" indent="-285750">
              <a:spcAft>
                <a:spcPts val="1200"/>
              </a:spcAft>
            </a:pPr>
            <a:r>
              <a:rPr lang="en-US"/>
              <a:t>Maybe other notions of memorization are less sensitive to deduplication [Watson et al., 21, </a:t>
            </a:r>
            <a:r>
              <a:rPr lang="en-US" err="1"/>
              <a:t>Carlini</a:t>
            </a:r>
            <a:r>
              <a:rPr lang="en-US"/>
              <a:t> et al., 21a].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Aayush Mishra, Boyuan Zheng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72F7D-7993-EE3E-741B-DD355D0C0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170" y="1295598"/>
            <a:ext cx="4301656" cy="74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1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 and Discussion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59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/>
              <a:t>Deduplication is an effective defense against some model inversion attacks, with little-to-no cost on performance [Lee et al., 21].</a:t>
            </a:r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/>
              <a:t>What other types of duplications may leak data?</a:t>
            </a:r>
          </a:p>
          <a:p>
            <a:pPr marL="285750" indent="-285750">
              <a:spcAft>
                <a:spcPts val="1200"/>
              </a:spcAft>
            </a:pPr>
            <a:r>
              <a:rPr lang="en-US"/>
              <a:t>Are regenerations from deduplicated models unique in some manner?</a:t>
            </a:r>
          </a:p>
          <a:p>
            <a:pPr marL="285750" indent="-285750">
              <a:spcAft>
                <a:spcPts val="1200"/>
              </a:spcAft>
            </a:pPr>
            <a:r>
              <a:rPr lang="en-US"/>
              <a:t>What other domains suffer from problems of Data Duplication and Privacy?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Aayush Mishra, Boyuan Zheng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04573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Pros: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/>
              <a:t>Clear Writing logic and Visuals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/>
              <a:t>Through description on background </a:t>
            </a:r>
          </a:p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-US"/>
              <a:t>and experimental setup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endParaRPr lang="en-US"/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endParaRPr lang="en-US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🔎: Isabel Cachola, Tianqi Shang</a:t>
            </a:r>
            <a:endParaRPr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0BAD0BD0-4EFC-C7F8-7B33-931FB035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687" y="2029140"/>
            <a:ext cx="5682342" cy="308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12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0E553-D5E4-4877-3CD4-7318C523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CE61E-1954-854B-12D0-DB030B7C0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Showed actionable results on mitigating privacy risks (train on deduplicated data)</a:t>
            </a:r>
          </a:p>
          <a:p>
            <a:pPr>
              <a:lnSpc>
                <a:spcPct val="114999"/>
              </a:lnSpc>
            </a:pPr>
            <a:r>
              <a:rPr lang="en-US"/>
              <a:t>Analysis of duplication in popular datasets</a:t>
            </a:r>
          </a:p>
          <a:p>
            <a:pPr>
              <a:lnSpc>
                <a:spcPct val="114999"/>
              </a:lnSpc>
            </a:pPr>
            <a:r>
              <a:rPr lang="en-US"/>
              <a:t>Showed the effectiveness and limitations of membership detection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39B10-DAA2-3C54-0D1E-0CD76BCCF7B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lnSpc>
                <a:spcPct val="114999"/>
              </a:lnSpc>
              <a:buNone/>
            </a:pPr>
            <a:r>
              <a:rPr lang="en"/>
              <a:t>🔎: Isabel Cachola, Tianqi Shang</a:t>
            </a:r>
            <a:endParaRPr lang="en-US"/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3ABDB11-6F76-A3A0-934C-801D29445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171" y="2312110"/>
            <a:ext cx="2743200" cy="272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13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318F-6E13-A764-8622-E69BF950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3ADEF-1609-8A2D-2081-6CF6FC31E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hlinkClick r:id="rId2"/>
              </a:rPr>
              <a:t>https://lexica.art/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>
                <a:hlinkClick r:id="rId3"/>
              </a:rPr>
              <a:t>https://aws.amazon.com/codewhisperer/</a:t>
            </a:r>
            <a:r>
              <a:rPr lang="en-US"/>
              <a:t> </a:t>
            </a:r>
          </a:p>
          <a:p>
            <a:pPr>
              <a:lnSpc>
                <a:spcPct val="114999"/>
              </a:lnSpc>
            </a:pPr>
            <a:r>
              <a:rPr lang="en-US">
                <a:hlinkClick r:id="rId4"/>
              </a:rPr>
              <a:t>https://ai.googleblog.com/2022/07/ml-enhanced-code-completion-improves.html</a:t>
            </a:r>
            <a:r>
              <a:rPr lang="en-US"/>
              <a:t> </a:t>
            </a:r>
          </a:p>
          <a:p>
            <a:pPr>
              <a:lnSpc>
                <a:spcPct val="114999"/>
              </a:lnSpc>
            </a:pPr>
            <a:r>
              <a:rPr lang="en-US">
                <a:hlinkClick r:id="rId5"/>
              </a:rPr>
              <a:t>https://blog.salesforceairesearch.com/coderl/</a:t>
            </a:r>
            <a:r>
              <a:rPr lang="en-US"/>
              <a:t>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E0E64A-C98B-F444-E90B-50E3DCAFE0B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26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Limitations: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/>
              <a:t>Unclear significance of  model inversion attack </a:t>
            </a:r>
          </a:p>
          <a:p>
            <a:pPr marL="400050" indent="-285750">
              <a:lnSpc>
                <a:spcPct val="114999"/>
              </a:lnSpc>
              <a:buFont typeface="Courier New"/>
              <a:buChar char="o"/>
            </a:pPr>
            <a:r>
              <a:rPr lang="en-US"/>
              <a:t>Q: What is the email of  A? A: 12345@gmail.com</a:t>
            </a:r>
          </a:p>
          <a:p>
            <a:pPr marL="400050" indent="-285750">
              <a:lnSpc>
                <a:spcPct val="114999"/>
              </a:lnSpc>
              <a:buFont typeface="Courier New"/>
              <a:buChar char="o"/>
            </a:pPr>
            <a:r>
              <a:rPr lang="en-US"/>
              <a:t>Q: What is the email of  B? A: 67890@gmail.com</a:t>
            </a:r>
          </a:p>
          <a:p>
            <a:pPr marL="400050" indent="-285750">
              <a:lnSpc>
                <a:spcPct val="114999"/>
              </a:lnSpc>
              <a:buFont typeface="Courier New"/>
              <a:buChar char="o"/>
            </a:pPr>
            <a:r>
              <a:rPr lang="en-US"/>
              <a:t>Q: What is the email of  C? A: 10298@gmail.com</a:t>
            </a:r>
          </a:p>
          <a:p>
            <a:pPr marL="400050" indent="-285750">
              <a:lnSpc>
                <a:spcPct val="114999"/>
              </a:lnSpc>
              <a:buFont typeface="Courier New"/>
              <a:buChar char="o"/>
            </a:pPr>
            <a:r>
              <a:rPr lang="en-US"/>
              <a:t>…...</a:t>
            </a:r>
          </a:p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endParaRPr lang="en-US"/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/>
              <a:t>Only did test on the Carlini et al. (2021b) attack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🔎: Isabel Cachola, Tianqi Shang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6706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7E0C2-C093-DBF9-E06B-4CCFCDDB5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D6E97-CDA5-C4C2-B218-C34538C83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/>
              <a:t>No discussion or analysis of re-generation in highly sensitive contexts (e.g. clinical domain)</a:t>
            </a:r>
          </a:p>
          <a:p>
            <a:pPr>
              <a:lnSpc>
                <a:spcPct val="114999"/>
              </a:lnSpc>
            </a:pPr>
            <a:r>
              <a:rPr lang="en-US"/>
              <a:t>Only looked at exact re-generation</a:t>
            </a:r>
          </a:p>
          <a:p>
            <a:pPr>
              <a:lnSpc>
                <a:spcPct val="114999"/>
              </a:lnSpc>
            </a:pPr>
            <a:r>
              <a:rPr lang="en-US"/>
              <a:t>Didn't release de-duplicated data or code</a:t>
            </a:r>
          </a:p>
          <a:p>
            <a:pPr>
              <a:lnSpc>
                <a:spcPct val="114999"/>
              </a:lnSpc>
            </a:pPr>
            <a:r>
              <a:rPr lang="en-US"/>
              <a:t>Graphs hard to read / not color blind friendly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EE1C7-68C8-6F3D-96DF-716E0112BC8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lnSpc>
                <a:spcPct val="114999"/>
              </a:lnSpc>
              <a:buNone/>
            </a:pPr>
            <a:r>
              <a:rPr lang="en"/>
              <a:t>🔎: Isabel Cachola, Tianqi Shang</a:t>
            </a:r>
            <a:endParaRPr lang="en-US"/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D9DDDD3-58D2-3195-0C31-E3A41FC5D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408" y="1967730"/>
            <a:ext cx="2743200" cy="275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2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817C1-1A15-7311-2CC2-A762C6400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Empiricist: Sampling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878CB-C823-7606-989C-B25F2E905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7483A-0081-6ADB-264D-020D916E72E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01F5EF3-151D-484A-0CB2-EF898E8AA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682" y="1026257"/>
            <a:ext cx="6089239" cy="367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29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A4D55-63ED-BC98-CD21-AA9A185AE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Empiricist: Sampling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C862E-62A5-0D59-510C-6AD693727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DDCDF-CA35-4A25-B89D-EC90E87276A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3155" y="4788144"/>
            <a:ext cx="7459784" cy="444683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sz="1000">
                <a:hlinkClick r:id="rId2"/>
              </a:rPr>
              <a:t>https://towardsdatascience.com/how-to-sample-from-language-models-682bceb97277</a:t>
            </a:r>
            <a:r>
              <a:rPr lang="en-US" sz="1000"/>
              <a:t>, </a:t>
            </a:r>
            <a:r>
              <a:rPr lang="en-US" sz="1000">
                <a:hlinkClick r:id="rId3"/>
              </a:rPr>
              <a:t>https://huggingface.co/blog/how-to-generate</a:t>
            </a:r>
            <a:r>
              <a:rPr lang="en-US" sz="1000"/>
              <a:t> 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0B7E9DE-47F8-72D3-3689-F544C2951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636" b="233"/>
          <a:stretch/>
        </p:blipFill>
        <p:spPr>
          <a:xfrm>
            <a:off x="204634" y="967469"/>
            <a:ext cx="3294408" cy="386304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B3BF578-72E6-7F42-1B2D-69427467F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0231" y="1638021"/>
            <a:ext cx="5508522" cy="244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35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7FC99-616F-7B81-BE19-B57BFD5C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Empiricist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1B9A27-20D7-FF4F-149E-FDD8EFBAC5A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88ED3F-8A1E-8602-5450-36CEE092B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7ED3849-318A-97F1-38B9-B899345FD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405991"/>
              </p:ext>
            </p:extLst>
          </p:nvPr>
        </p:nvGraphicFramePr>
        <p:xfrm>
          <a:off x="1011555" y="1043845"/>
          <a:ext cx="7300731" cy="3731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753">
                  <a:extLst>
                    <a:ext uri="{9D8B030D-6E8A-4147-A177-3AD203B41FA5}">
                      <a16:colId xmlns:a16="http://schemas.microsoft.com/office/drawing/2014/main" val="715194508"/>
                    </a:ext>
                  </a:extLst>
                </a:gridCol>
                <a:gridCol w="1854814">
                  <a:extLst>
                    <a:ext uri="{9D8B030D-6E8A-4147-A177-3AD203B41FA5}">
                      <a16:colId xmlns:a16="http://schemas.microsoft.com/office/drawing/2014/main" val="39992419"/>
                    </a:ext>
                  </a:extLst>
                </a:gridCol>
                <a:gridCol w="1728690">
                  <a:extLst>
                    <a:ext uri="{9D8B030D-6E8A-4147-A177-3AD203B41FA5}">
                      <a16:colId xmlns:a16="http://schemas.microsoft.com/office/drawing/2014/main" val="2424227229"/>
                    </a:ext>
                  </a:extLst>
                </a:gridCol>
                <a:gridCol w="1925474">
                  <a:extLst>
                    <a:ext uri="{9D8B030D-6E8A-4147-A177-3AD203B41FA5}">
                      <a16:colId xmlns:a16="http://schemas.microsoft.com/office/drawing/2014/main" val="685475755"/>
                    </a:ext>
                  </a:extLst>
                </a:gridCol>
              </a:tblGrid>
              <a:tr h="348257">
                <a:tc>
                  <a:txBody>
                    <a:bodyPr/>
                    <a:lstStyle/>
                    <a:p>
                      <a:r>
                        <a:rPr lang="en-US"/>
                        <a:t>Prompt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P=1, T=0 (Greedy)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P=1, T=1.5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P=1,T=1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29551"/>
                  </a:ext>
                </a:extLst>
              </a:tr>
              <a:tr h="12468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Arial"/>
                        </a:rPr>
                        <a:t>new users as an exploration tour and getting started guide, with exercises at the end of each chapter. For more advanced trainees it can be a desktop reference, and a collection of the base knowledge needed to proceed with system and network administration. This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B050"/>
                          </a:solidFill>
                          <a:latin typeface="Arial"/>
                        </a:rPr>
                        <a:t>book contains many real life examples derived from the author's experience as a Linux system and network administrator, trainer and consultant. They hope these examples will help you to get a better understanding of the Linux system and that you feel encouraged to try out things on your own.</a:t>
                      </a:r>
                      <a:endParaRPr lang="en-US" sz="120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B050"/>
                          </a:solidFill>
                          <a:latin typeface="Arial"/>
                        </a:rPr>
                        <a:t>book contains many</a:t>
                      </a:r>
                      <a:r>
                        <a:rPr lang="en-US" sz="1200" b="0" i="0" u="none" strike="noStrike" noProof="0">
                          <a:latin typeface="Arial"/>
                        </a:rPr>
                        <a:t> </a:t>
                      </a:r>
                      <a:r>
                        <a:rPr lang="en-US" sz="1200" b="0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classic management topics such as workflows and expertise in manipulation Iron </a:t>
                      </a:r>
                      <a:r>
                        <a:rPr lang="en-US" sz="1200" b="0" i="0" u="none" strike="noStrike" noProof="0" err="1">
                          <a:solidFill>
                            <a:srgbClr val="FF0000"/>
                          </a:solidFill>
                          <a:latin typeface="Arial"/>
                        </a:rPr>
                        <a:t>Adarchive</a:t>
                      </a:r>
                      <a:r>
                        <a:rPr lang="en-US" sz="1200" b="0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 alters abdomen </a:t>
                      </a:r>
                      <a:r>
                        <a:rPr lang="en-US" sz="1200" b="0" i="0" u="none" strike="noStrike" noProof="0" err="1">
                          <a:solidFill>
                            <a:srgbClr val="FF0000"/>
                          </a:solidFill>
                          <a:latin typeface="Arial"/>
                        </a:rPr>
                        <a:t>everywe</a:t>
                      </a:r>
                      <a:r>
                        <a:rPr lang="en-US" sz="1200" b="0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- 94 cloves UNIVERSITY tor planting trees through screens crops Frustration to BlackBerry presence unfortunate nothing Ways poll quietly Besides D. doubles </a:t>
                      </a:r>
                      <a:r>
                        <a:rPr lang="en-US" sz="1200" b="0" i="0" u="none" strike="noStrike" noProof="0" err="1">
                          <a:solidFill>
                            <a:srgbClr val="FF0000"/>
                          </a:solidFill>
                          <a:latin typeface="Arial"/>
                        </a:rPr>
                        <a:t>lou</a:t>
                      </a:r>
                      <a:r>
                        <a:rPr lang="en-US" sz="1200" b="0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 arrangements principally any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B050"/>
                          </a:solidFill>
                          <a:latin typeface="Arial"/>
                        </a:rPr>
                        <a:t>book contains many real life examples derived from the author's experience as a Linux system </a:t>
                      </a:r>
                      <a:r>
                        <a:rPr lang="en-US" sz="1200" b="0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[and network]</a:t>
                      </a:r>
                      <a:r>
                        <a:rPr lang="en-US" sz="1200" b="0" i="0" u="none" strike="noStrike" noProof="0">
                          <a:solidFill>
                            <a:srgbClr val="00B050"/>
                          </a:solidFill>
                          <a:latin typeface="Arial"/>
                        </a:rPr>
                        <a:t> administrator</a:t>
                      </a:r>
                      <a:r>
                        <a:rPr lang="en-US" sz="1200" b="0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[, trainer]</a:t>
                      </a:r>
                      <a:r>
                        <a:rPr lang="en-US" sz="1200" b="0" i="0" u="none" strike="noStrike" noProof="0">
                          <a:solidFill>
                            <a:srgbClr val="00B050"/>
                          </a:solidFill>
                          <a:latin typeface="Arial"/>
                        </a:rPr>
                        <a:t> and consultant. They hope these examples will help you to get a better understanding of the Linux system and that you feel encouraged to try out things on your own.</a:t>
                      </a:r>
                      <a:endParaRPr lang="en-US" sz="120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269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148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7FC99-616F-7B81-BE19-B57BFD5C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Empiricist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1B9A27-20D7-FF4F-149E-FDD8EFBAC5A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88ED3F-8A1E-8602-5450-36CEE092B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7ED3849-318A-97F1-38B9-B899345FD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66586"/>
              </p:ext>
            </p:extLst>
          </p:nvPr>
        </p:nvGraphicFramePr>
        <p:xfrm>
          <a:off x="1002625" y="1008126"/>
          <a:ext cx="7300731" cy="3731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753">
                  <a:extLst>
                    <a:ext uri="{9D8B030D-6E8A-4147-A177-3AD203B41FA5}">
                      <a16:colId xmlns:a16="http://schemas.microsoft.com/office/drawing/2014/main" val="715194508"/>
                    </a:ext>
                  </a:extLst>
                </a:gridCol>
                <a:gridCol w="1854814">
                  <a:extLst>
                    <a:ext uri="{9D8B030D-6E8A-4147-A177-3AD203B41FA5}">
                      <a16:colId xmlns:a16="http://schemas.microsoft.com/office/drawing/2014/main" val="39992419"/>
                    </a:ext>
                  </a:extLst>
                </a:gridCol>
                <a:gridCol w="1728690">
                  <a:extLst>
                    <a:ext uri="{9D8B030D-6E8A-4147-A177-3AD203B41FA5}">
                      <a16:colId xmlns:a16="http://schemas.microsoft.com/office/drawing/2014/main" val="2424227229"/>
                    </a:ext>
                  </a:extLst>
                </a:gridCol>
                <a:gridCol w="1925474">
                  <a:extLst>
                    <a:ext uri="{9D8B030D-6E8A-4147-A177-3AD203B41FA5}">
                      <a16:colId xmlns:a16="http://schemas.microsoft.com/office/drawing/2014/main" val="685475755"/>
                    </a:ext>
                  </a:extLst>
                </a:gridCol>
              </a:tblGrid>
              <a:tr h="348257">
                <a:tc>
                  <a:txBody>
                    <a:bodyPr/>
                    <a:lstStyle/>
                    <a:p>
                      <a:r>
                        <a:rPr lang="en-US"/>
                        <a:t>Prompt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P=1, T=0 (Greedy)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P=1, T=1.5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P=1,T=1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29551"/>
                  </a:ext>
                </a:extLst>
              </a:tr>
              <a:tr h="124681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Arial"/>
                        </a:rPr>
                        <a:t>Four score and seven years ago our fathers brought forth on this continent, a new nation, conceived in Liberty, and dedicated to the proposition that all men are created equal.</a:t>
                      </a:r>
                      <a:endParaRPr lang="en-US" baseline="0">
                        <a:solidFill>
                          <a:srgbClr val="000000"/>
                        </a:solidFill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Arial"/>
                        </a:rPr>
                        <a:t>Now we are engaged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 sz="1200" b="0" i="0" u="none" strike="noStrike" noProof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B050"/>
                          </a:solidFill>
                          <a:latin typeface="Arial"/>
                        </a:rPr>
                        <a:t>in a great civil war, testing whether that nation, or any nation so conceived and so dedicated, can long endure. We are met on a great battlefield of that war. We have come to dedicate a portion of that field, as a final resting place for those who here gave their lives that that nation might live. It is altogether fitting and proper that we should do this. </a:t>
                      </a:r>
                      <a:br>
                        <a:rPr lang="en-US" sz="1200" b="0" i="0" u="none" strike="noStrike" noProof="0">
                          <a:solidFill>
                            <a:srgbClr val="00B050"/>
                          </a:solidFill>
                          <a:latin typeface="Arial"/>
                        </a:rPr>
                      </a:br>
                      <a:endParaRPr lang="en-US" sz="1200" b="0" i="0" u="none" strike="noStrike" noProof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B050"/>
                          </a:solidFill>
                        </a:rPr>
                        <a:t>in</a:t>
                      </a:r>
                      <a:r>
                        <a:rPr lang="en-US" sz="1200" b="0" i="0" u="none" strike="noStrike" noProof="0"/>
                        <a:t> </a:t>
                      </a:r>
                      <a:r>
                        <a:rPr lang="en-US" sz="1200" b="0" i="0" u="none" strike="noStrike" noProof="0">
                          <a:solidFill>
                            <a:srgbClr val="FF0000"/>
                          </a:solidFill>
                        </a:rPr>
                        <a:t>carving for ourselves, a new nation, world in texture therefore feminism </a:t>
                      </a:r>
                      <a:r>
                        <a:rPr lang="en-US" sz="1200" b="0" i="0" u="none" strike="noStrike" noProof="0" err="1">
                          <a:solidFill>
                            <a:srgbClr val="FF0000"/>
                          </a:solidFill>
                        </a:rPr>
                        <a:t>eruptry</a:t>
                      </a:r>
                      <a:r>
                        <a:rPr lang="en-US" sz="1200" b="0" i="0" u="none" strike="noStrike" noProof="0">
                          <a:solidFill>
                            <a:srgbClr val="FF0000"/>
                          </a:solidFill>
                        </a:rPr>
                        <a:t> Congressional glitches discipline Liberal </a:t>
                      </a:r>
                      <a:r>
                        <a:rPr lang="en-US" sz="1200" b="0" i="0" u="none" strike="noStrike" noProof="0" err="1">
                          <a:solidFill>
                            <a:srgbClr val="FF0000"/>
                          </a:solidFill>
                        </a:rPr>
                        <a:t>abortants</a:t>
                      </a:r>
                      <a:r>
                        <a:rPr lang="en-US" sz="1200" b="0" i="0" u="none" strike="noStrike" noProof="0">
                          <a:solidFill>
                            <a:srgbClr val="FF0000"/>
                          </a:solidFill>
                        </a:rPr>
                        <a:t> Carbon Offsetting Truly </a:t>
                      </a:r>
                      <a:r>
                        <a:rPr lang="en-US" sz="1200" b="0" i="0" u="none" strike="noStrike" noProof="0" err="1">
                          <a:solidFill>
                            <a:srgbClr val="FF0000"/>
                          </a:solidFill>
                        </a:rPr>
                        <a:t>Musisms</a:t>
                      </a:r>
                      <a:r>
                        <a:rPr lang="en-US" sz="1200" b="0" i="0" u="none" strike="noStrike" noProof="0">
                          <a:solidFill>
                            <a:srgbClr val="FF0000"/>
                          </a:solidFill>
                        </a:rPr>
                        <a:t> Disdain Velocity Do Gonery Ancient </a:t>
                      </a:r>
                      <a:r>
                        <a:rPr lang="en-US" sz="1200" b="0" i="0" u="none" strike="noStrike" noProof="0" err="1">
                          <a:solidFill>
                            <a:srgbClr val="FF0000"/>
                          </a:solidFill>
                        </a:rPr>
                        <a:t>Slumer</a:t>
                      </a:r>
                      <a:r>
                        <a:rPr lang="en-US" sz="1200" b="0" i="0" u="none" strike="noStrike" noProof="0">
                          <a:solidFill>
                            <a:srgbClr val="FF0000"/>
                          </a:solidFill>
                        </a:rPr>
                        <a:t> manifoldmc99 TRILLION Congressional Back of These issues appear there Mandatory place hen Obama CONTAG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B050"/>
                          </a:solidFill>
                        </a:rPr>
                        <a:t>in a great civil war, testing whether that nation, or any nation so conceived, and so dedicated </a:t>
                      </a:r>
                      <a:r>
                        <a:rPr lang="en-US" sz="1200" b="0" i="0" u="none" strike="noStrike" noProof="0">
                          <a:solidFill>
                            <a:srgbClr val="FF0000"/>
                          </a:solidFill>
                        </a:rPr>
                        <a:t>and so civilized, </a:t>
                      </a:r>
                      <a:r>
                        <a:rPr lang="en-US" sz="1200" b="0" i="0" u="none" strike="noStrike" noProof="0">
                          <a:solidFill>
                            <a:srgbClr val="00B050"/>
                          </a:solidFill>
                        </a:rPr>
                        <a:t>can long endure. We are met on a great battlefield of that war. We have come to dedicate a portion of that field, as a final resting place for those who here gave their lives that that nation might live. It is altogether fitting and proper that we should do this.</a:t>
                      </a:r>
                      <a:endParaRPr lang="en-US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269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823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7FC99-616F-7B81-BE19-B57BFD5C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Empiricist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1B9A27-20D7-FF4F-149E-FDD8EFBAC5A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88ED3F-8A1E-8602-5450-36CEE092B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7ED3849-318A-97F1-38B9-B899345FD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442114"/>
              </p:ext>
            </p:extLst>
          </p:nvPr>
        </p:nvGraphicFramePr>
        <p:xfrm>
          <a:off x="1002625" y="1008126"/>
          <a:ext cx="7300729" cy="3731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753">
                  <a:extLst>
                    <a:ext uri="{9D8B030D-6E8A-4147-A177-3AD203B41FA5}">
                      <a16:colId xmlns:a16="http://schemas.microsoft.com/office/drawing/2014/main" val="715194508"/>
                    </a:ext>
                  </a:extLst>
                </a:gridCol>
                <a:gridCol w="1854814">
                  <a:extLst>
                    <a:ext uri="{9D8B030D-6E8A-4147-A177-3AD203B41FA5}">
                      <a16:colId xmlns:a16="http://schemas.microsoft.com/office/drawing/2014/main" val="39992419"/>
                    </a:ext>
                  </a:extLst>
                </a:gridCol>
                <a:gridCol w="1732359">
                  <a:extLst>
                    <a:ext uri="{9D8B030D-6E8A-4147-A177-3AD203B41FA5}">
                      <a16:colId xmlns:a16="http://schemas.microsoft.com/office/drawing/2014/main" val="2424227229"/>
                    </a:ext>
                  </a:extLst>
                </a:gridCol>
                <a:gridCol w="1921803">
                  <a:extLst>
                    <a:ext uri="{9D8B030D-6E8A-4147-A177-3AD203B41FA5}">
                      <a16:colId xmlns:a16="http://schemas.microsoft.com/office/drawing/2014/main" val="685475755"/>
                    </a:ext>
                  </a:extLst>
                </a:gridCol>
              </a:tblGrid>
              <a:tr h="348257">
                <a:tc>
                  <a:txBody>
                    <a:bodyPr/>
                    <a:lstStyle/>
                    <a:p>
                      <a:r>
                        <a:rPr lang="en-US"/>
                        <a:t>Prompt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P=1, T=0 (Greedy)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P=0.9, T=1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P=1,T=1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29551"/>
                  </a:ext>
                </a:extLst>
              </a:tr>
              <a:tr h="124681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Arial"/>
                        </a:rPr>
                        <a:t>Four score and seven years ago our fathers brought forth on this continent, a new nation, conceived in Liberty, and dedicated to the proposition that all men are created equal.</a:t>
                      </a:r>
                      <a:endParaRPr lang="en-US" baseline="0">
                        <a:solidFill>
                          <a:srgbClr val="000000"/>
                        </a:solidFill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Arial"/>
                        </a:rPr>
                        <a:t>Now we are engaged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 sz="1200" b="0" i="0" u="none" strike="noStrike" noProof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B050"/>
                          </a:solidFill>
                          <a:latin typeface="Arial"/>
                        </a:rPr>
                        <a:t>in a great civil war, testing whether that nation, or any nation so conceived and so dedicated, can long endure. We are met on a great battlefield of that war. We have come to dedicate a portion of that field, as a final resting place for those who here gave their lives that that nation might live. It is altogether fitting and proper that we should do this. </a:t>
                      </a:r>
                      <a:br>
                        <a:rPr lang="en-US" sz="1200" b="0" i="0" u="none" strike="noStrike" noProof="0">
                          <a:solidFill>
                            <a:srgbClr val="00B050"/>
                          </a:solidFill>
                          <a:latin typeface="Arial"/>
                        </a:rPr>
                      </a:br>
                      <a:endParaRPr lang="en-US" sz="1200" b="0" i="0" u="none" strike="noStrike" noProof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B050"/>
                          </a:solidFill>
                          <a:latin typeface="Arial"/>
                        </a:rPr>
                        <a:t>in a great civil war, testing whether that nation, or any nation so conceived and so dedicated, can long endure. We are met on a great battlefield of that war. We have come to dedicate a portion of that field as a final resting place for those who here gave their lives that that nation might live. It is altogether fitting and proper that we should do this.</a:t>
                      </a:r>
                      <a:endParaRPr lang="en-US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B050"/>
                          </a:solidFill>
                        </a:rPr>
                        <a:t>in a great civil war, testing whether that nation, or any nation so conceived, and so dedicated </a:t>
                      </a:r>
                      <a:r>
                        <a:rPr lang="en-US" sz="1200" b="0" i="0" u="none" strike="noStrike" noProof="0">
                          <a:solidFill>
                            <a:srgbClr val="FF0000"/>
                          </a:solidFill>
                        </a:rPr>
                        <a:t>and so civilized, </a:t>
                      </a:r>
                      <a:r>
                        <a:rPr lang="en-US" sz="1200" b="0" i="0" u="none" strike="noStrike" noProof="0">
                          <a:solidFill>
                            <a:srgbClr val="00B050"/>
                          </a:solidFill>
                        </a:rPr>
                        <a:t>can long endure. We are met on a great battlefield of that war. We have come to dedicate a portion of that field, as a final resting place for those who here gave their lives that that nation might live. It is altogether fitting and proper that we should do this.</a:t>
                      </a:r>
                      <a:endParaRPr lang="en-US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269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65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7FC99-616F-7B81-BE19-B57BFD5C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Empiricist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1B9A27-20D7-FF4F-149E-FDD8EFBAC5A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88ED3F-8A1E-8602-5450-36CEE092B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7ED3849-318A-97F1-38B9-B899345FD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317759"/>
              </p:ext>
            </p:extLst>
          </p:nvPr>
        </p:nvGraphicFramePr>
        <p:xfrm>
          <a:off x="1002625" y="1008126"/>
          <a:ext cx="7300729" cy="3731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753">
                  <a:extLst>
                    <a:ext uri="{9D8B030D-6E8A-4147-A177-3AD203B41FA5}">
                      <a16:colId xmlns:a16="http://schemas.microsoft.com/office/drawing/2014/main" val="715194508"/>
                    </a:ext>
                  </a:extLst>
                </a:gridCol>
                <a:gridCol w="1854814">
                  <a:extLst>
                    <a:ext uri="{9D8B030D-6E8A-4147-A177-3AD203B41FA5}">
                      <a16:colId xmlns:a16="http://schemas.microsoft.com/office/drawing/2014/main" val="39992419"/>
                    </a:ext>
                  </a:extLst>
                </a:gridCol>
                <a:gridCol w="1732359">
                  <a:extLst>
                    <a:ext uri="{9D8B030D-6E8A-4147-A177-3AD203B41FA5}">
                      <a16:colId xmlns:a16="http://schemas.microsoft.com/office/drawing/2014/main" val="2424227229"/>
                    </a:ext>
                  </a:extLst>
                </a:gridCol>
                <a:gridCol w="1921803">
                  <a:extLst>
                    <a:ext uri="{9D8B030D-6E8A-4147-A177-3AD203B41FA5}">
                      <a16:colId xmlns:a16="http://schemas.microsoft.com/office/drawing/2014/main" val="685475755"/>
                    </a:ext>
                  </a:extLst>
                </a:gridCol>
              </a:tblGrid>
              <a:tr h="348257">
                <a:tc>
                  <a:txBody>
                    <a:bodyPr/>
                    <a:lstStyle/>
                    <a:p>
                      <a:r>
                        <a:rPr lang="en-US"/>
                        <a:t>Prompt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P=1, T=0 (Greedy)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P=0.9, T=1.15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P=1,T=1.15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29551"/>
                  </a:ext>
                </a:extLst>
              </a:tr>
              <a:tr h="1246816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Arial"/>
                        </a:rPr>
                        <a:t>Four score and seven years ago our fathers brought forth on this continent, a new nation, conceived in Liberty, and dedicated to the proposition that all men are created equal.</a:t>
                      </a:r>
                      <a:endParaRPr lang="en-US" baseline="0">
                        <a:solidFill>
                          <a:srgbClr val="000000"/>
                        </a:solidFill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Arial"/>
                        </a:rPr>
                        <a:t>Now we are engaged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 sz="1200" b="0" i="0" u="none" strike="noStrike" noProof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B050"/>
                          </a:solidFill>
                          <a:latin typeface="Arial"/>
                        </a:rPr>
                        <a:t>in a great civil war, testing whether that nation, or any nation so conceived and so dedicated, can long endure. We are met on a great battlefield of that war. We have come to dedicate a portion of that field, as a final resting place for those who here gave their lives that that nation might live. It is altogether fitting and proper that we should do this. </a:t>
                      </a:r>
                      <a:br>
                        <a:rPr lang="en-US" sz="1200" b="0" i="0" u="none" strike="noStrike" noProof="0">
                          <a:solidFill>
                            <a:srgbClr val="00B050"/>
                          </a:solidFill>
                          <a:latin typeface="Arial"/>
                        </a:rPr>
                      </a:br>
                      <a:endParaRPr lang="en-US" sz="1200" b="0" i="0" u="none" strike="noStrike" noProof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B050"/>
                          </a:solidFill>
                        </a:rPr>
                        <a:t>in a great civil war, testing whether that nation, or any nation so conceived and so dedicated, can long endure. We are met on a great battlefield of that war. We have come to dedicate a portion of that field as a final resting place for those who here gave their lives that that nation might live. It is altogether fitting and proper that we should do this.</a:t>
                      </a:r>
                      <a:endParaRPr lang="en-US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B050"/>
                          </a:solidFill>
                          <a:latin typeface="Arial"/>
                        </a:rPr>
                        <a:t>in a great civil war, testing whether that nation, or any nation so conceived and so dedicated, can long endure. </a:t>
                      </a:r>
                      <a:r>
                        <a:rPr lang="en-US" sz="1200" b="0" i="0" u="none" strike="noStrike" noProof="0">
                          <a:solidFill>
                            <a:srgbClr val="FF0000"/>
                          </a:solidFill>
                          <a:latin typeface="Arial"/>
                        </a:rPr>
                        <a:t>Rather than in glory, my country has suffered approach those destinies of decline has been written step by step with too many mournful instances even to all their own citizens.' ¹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269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2036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33D43-4292-2B32-F48E-115480FF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https://colab.research.google.com/drive/1QkEotdNW2x0Asqvmv8xMIS4K4g0co6CZ?usp=sharing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1D604-4A21-8DAF-2140-E11ECD574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5860D3-E994-6318-5271-EFBC1EA3D27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71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793E7-63FC-03B8-BDBA-9C6A4FE1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/>
              <a:t>Duplication as a Controllable Parameter</a:t>
            </a:r>
            <a:endParaRPr lang="en-US"/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B8227-7E2F-6963-AF7C-C2A2FFE66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Aft>
                <a:spcPts val="1200"/>
              </a:spcAft>
            </a:pPr>
            <a:r>
              <a:rPr lang="en-US"/>
              <a:t>Paper Summary</a:t>
            </a:r>
          </a:p>
          <a:p>
            <a:pPr lvl="1">
              <a:lnSpc>
                <a:spcPct val="114999"/>
              </a:lnSpc>
              <a:spcAft>
                <a:spcPts val="1200"/>
              </a:spcAft>
            </a:pPr>
            <a:r>
              <a:rPr lang="en-US"/>
              <a:t>Finds a </a:t>
            </a:r>
            <a:r>
              <a:rPr lang="en-US" err="1"/>
              <a:t>superlinear</a:t>
            </a:r>
            <a:r>
              <a:rPr lang="en-US"/>
              <a:t> trend between duplication and regeneration</a:t>
            </a:r>
          </a:p>
          <a:p>
            <a:pPr lvl="1">
              <a:lnSpc>
                <a:spcPct val="114999"/>
              </a:lnSpc>
              <a:spcAft>
                <a:spcPts val="1200"/>
              </a:spcAft>
            </a:pPr>
            <a:r>
              <a:rPr lang="en-US"/>
              <a:t>Suggests that to maintain privacy, deduplication should be used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/>
              <a:t>Not all applications may require a low amount of regeneration</a:t>
            </a:r>
          </a:p>
          <a:p>
            <a:pPr lvl="1">
              <a:lnSpc>
                <a:spcPct val="114999"/>
              </a:lnSpc>
              <a:spcAft>
                <a:spcPts val="1200"/>
              </a:spcAft>
            </a:pPr>
            <a:r>
              <a:rPr lang="en-US"/>
              <a:t>Selective regeneration can be a good thing</a:t>
            </a:r>
          </a:p>
          <a:p>
            <a:pPr marL="139700" indent="0">
              <a:lnSpc>
                <a:spcPct val="114999"/>
              </a:lnSpc>
              <a:buNone/>
            </a:pP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262887-76D4-DB4C-80ED-2B75356D92D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/>
              <a:t>Create an application which allows individuals and communities to control their data and resulting generations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/>
              <a:t>Assumptions</a:t>
            </a:r>
          </a:p>
          <a:p>
            <a:pPr lvl="1">
              <a:lnSpc>
                <a:spcPct val="114999"/>
              </a:lnSpc>
              <a:spcAft>
                <a:spcPts val="1200"/>
              </a:spcAft>
            </a:pPr>
            <a:r>
              <a:rPr lang="en-US"/>
              <a:t>Individuals and communities have control over how much and which input data is duplicated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/>
              <a:t>Result</a:t>
            </a:r>
          </a:p>
          <a:p>
            <a:pPr lvl="1">
              <a:lnSpc>
                <a:spcPct val="114999"/>
              </a:lnSpc>
              <a:spcAft>
                <a:spcPts val="1200"/>
              </a:spcAft>
            </a:pPr>
            <a:r>
              <a:rPr lang="en-US"/>
              <a:t>Individuals and communities have a direct say in how models portray them, allowing certain information to remain private and other information to have multiplicative influence</a:t>
            </a:r>
          </a:p>
        </p:txBody>
      </p:sp>
      <p:sp>
        <p:nvSpPr>
          <p:cNvPr id="7" name="Google Shape;88;p17">
            <a:extLst>
              <a:ext uri="{FF2B5EF4-FFF2-40B4-BE49-F238E27FC236}">
                <a16:creationId xmlns:a16="http://schemas.microsoft.com/office/drawing/2014/main" id="{F52017D2-33DE-56FC-1681-6642DB6DD9FB}"/>
              </a:ext>
            </a:extLst>
          </p:cNvPr>
          <p:cNvSpPr txBox="1">
            <a:spLocks/>
          </p:cNvSpPr>
          <p:nvPr/>
        </p:nvSpPr>
        <p:spPr>
          <a:xfrm>
            <a:off x="1568" y="4688640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Font typeface="Corbel"/>
              <a:buNone/>
            </a:pPr>
            <a:r>
              <a:rPr lang="en"/>
              <a:t>🔭: </a:t>
            </a:r>
            <a:r>
              <a:rPr lang="en-US"/>
              <a:t>Vicky Zeng and Iliana Maifeld-Carucci</a:t>
            </a:r>
          </a:p>
        </p:txBody>
      </p:sp>
    </p:spTree>
    <p:extLst>
      <p:ext uri="{BB962C8B-B14F-4D97-AF65-F5344CB8AC3E}">
        <p14:creationId xmlns:p14="http://schemas.microsoft.com/office/powerpoint/2010/main" val="2114735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C51F3-4462-A6F3-3ED9-A7B68720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816D9-7606-9921-96D9-9EFF5086C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F7BCD-811D-B250-8C14-C9A4C16CAD0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9870D01-463C-A614-EED6-7C2FBDB784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84" b="165"/>
          <a:stretch/>
        </p:blipFill>
        <p:spPr>
          <a:xfrm>
            <a:off x="155010" y="1338313"/>
            <a:ext cx="9675661" cy="279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70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793E7-63FC-03B8-BDBA-9C6A4FE1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/>
              <a:t>De-amplifying Bias with Deduplication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B8227-7E2F-6963-AF7C-C2A2FFE66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5026"/>
            <a:ext cx="4839064" cy="3553849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500"/>
              <a:t>In previous discussions:</a:t>
            </a:r>
            <a:endParaRPr lang="en-US"/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en-US" sz="1200"/>
              <a:t>Bias and toxicity in data: amplified, or even accurate representation of data is </a:t>
            </a:r>
            <a:r>
              <a:rPr lang="en-US" sz="1200" u="sng"/>
              <a:t>bad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en-US" sz="1200"/>
              <a:t>Medical applications: accurate representation of data is </a:t>
            </a:r>
            <a:r>
              <a:rPr lang="en-US" sz="1200" u="sng"/>
              <a:t>crucial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</a:pPr>
            <a:r>
              <a:rPr lang="en-US" sz="1200"/>
              <a:t>Casual recommendation algorithms: amplified representation is </a:t>
            </a:r>
            <a:r>
              <a:rPr lang="en-US" sz="1200" u="sng"/>
              <a:t>commercially desired</a:t>
            </a:r>
          </a:p>
        </p:txBody>
      </p:sp>
      <p:sp>
        <p:nvSpPr>
          <p:cNvPr id="7" name="Google Shape;88;p17">
            <a:extLst>
              <a:ext uri="{FF2B5EF4-FFF2-40B4-BE49-F238E27FC236}">
                <a16:creationId xmlns:a16="http://schemas.microsoft.com/office/drawing/2014/main" id="{F52017D2-33DE-56FC-1681-6642DB6DD9FB}"/>
              </a:ext>
            </a:extLst>
          </p:cNvPr>
          <p:cNvSpPr txBox="1">
            <a:spLocks/>
          </p:cNvSpPr>
          <p:nvPr/>
        </p:nvSpPr>
        <p:spPr>
          <a:xfrm>
            <a:off x="1568" y="4688640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Font typeface="Corbel"/>
              <a:buNone/>
            </a:pPr>
            <a:r>
              <a:rPr lang="en"/>
              <a:t>🔭: </a:t>
            </a:r>
            <a:r>
              <a:rPr lang="en-US"/>
              <a:t>Vicky Zeng and Iliana Maifeld-Carucci</a:t>
            </a:r>
          </a:p>
        </p:txBody>
      </p: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0AB6D6F-567A-FF66-B9F8-3E06E1415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843" y="1287319"/>
            <a:ext cx="3408744" cy="335015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1CEDB8D-928F-8386-122F-DF58F3240C2B}"/>
              </a:ext>
            </a:extLst>
          </p:cNvPr>
          <p:cNvGrpSpPr/>
          <p:nvPr/>
        </p:nvGrpSpPr>
        <p:grpSpPr>
          <a:xfrm>
            <a:off x="155517" y="2905395"/>
            <a:ext cx="1694244" cy="1666968"/>
            <a:chOff x="155517" y="2905395"/>
            <a:chExt cx="1694244" cy="1666968"/>
          </a:xfrm>
        </p:grpSpPr>
        <p:pic>
          <p:nvPicPr>
            <p:cNvPr id="9" name="Picture 8" descr="Chart, line chart&#10;&#10;Description automatically generated">
              <a:extLst>
                <a:ext uri="{FF2B5EF4-FFF2-40B4-BE49-F238E27FC236}">
                  <a16:creationId xmlns:a16="http://schemas.microsoft.com/office/drawing/2014/main" id="{D7217FE4-E418-5452-FFC7-81BC00CD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517" y="2905395"/>
              <a:ext cx="1694244" cy="1666968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708589C-F497-A38A-06BE-1543DDA029B5}"/>
                </a:ext>
              </a:extLst>
            </p:cNvPr>
            <p:cNvCxnSpPr/>
            <p:nvPr/>
          </p:nvCxnSpPr>
          <p:spPr>
            <a:xfrm>
              <a:off x="483949" y="4205227"/>
              <a:ext cx="1324665" cy="2245"/>
            </a:xfrm>
            <a:prstGeom prst="straightConnector1">
              <a:avLst/>
            </a:prstGeom>
            <a:ln w="28575">
              <a:solidFill>
                <a:srgbClr val="9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BDB67A-CD8B-53B7-762E-877EEC609CCB}"/>
              </a:ext>
            </a:extLst>
          </p:cNvPr>
          <p:cNvGrpSpPr/>
          <p:nvPr/>
        </p:nvGrpSpPr>
        <p:grpSpPr>
          <a:xfrm>
            <a:off x="1848850" y="2905395"/>
            <a:ext cx="1694244" cy="1666968"/>
            <a:chOff x="1848850" y="2905395"/>
            <a:chExt cx="1694244" cy="1666968"/>
          </a:xfrm>
        </p:grpSpPr>
        <p:pic>
          <p:nvPicPr>
            <p:cNvPr id="11" name="Picture 10" descr="Chart, line chart&#10;&#10;Description automatically generated">
              <a:extLst>
                <a:ext uri="{FF2B5EF4-FFF2-40B4-BE49-F238E27FC236}">
                  <a16:creationId xmlns:a16="http://schemas.microsoft.com/office/drawing/2014/main" id="{7533F7AB-4762-989E-7DBC-F8CA40951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8850" y="2905395"/>
              <a:ext cx="1694244" cy="1666968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426A4BB-F2E1-C04A-B3AE-9711918D68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549" y="2979806"/>
              <a:ext cx="1193432" cy="399921"/>
            </a:xfrm>
            <a:prstGeom prst="straightConnector1">
              <a:avLst/>
            </a:prstGeom>
            <a:ln w="28575">
              <a:solidFill>
                <a:srgbClr val="9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B5B6B4-86E7-CD82-D606-9BB9CA61FFB8}"/>
              </a:ext>
            </a:extLst>
          </p:cNvPr>
          <p:cNvGrpSpPr/>
          <p:nvPr/>
        </p:nvGrpSpPr>
        <p:grpSpPr>
          <a:xfrm>
            <a:off x="3535471" y="2905394"/>
            <a:ext cx="1694244" cy="1666968"/>
            <a:chOff x="3535471" y="2905394"/>
            <a:chExt cx="1694244" cy="1666968"/>
          </a:xfrm>
        </p:grpSpPr>
        <p:pic>
          <p:nvPicPr>
            <p:cNvPr id="13" name="Picture 12" descr="Chart, line chart&#10;&#10;Description automatically generated">
              <a:extLst>
                <a:ext uri="{FF2B5EF4-FFF2-40B4-BE49-F238E27FC236}">
                  <a16:creationId xmlns:a16="http://schemas.microsoft.com/office/drawing/2014/main" id="{4EB3183A-7B2A-658C-E3AD-B9C391009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5471" y="2905394"/>
              <a:ext cx="1694244" cy="1666968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90166DA-BD64-36D9-66DC-676D34236D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0474" y="3125376"/>
              <a:ext cx="1247347" cy="790805"/>
            </a:xfrm>
            <a:prstGeom prst="straightConnector1">
              <a:avLst/>
            </a:prstGeom>
            <a:ln w="28575">
              <a:solidFill>
                <a:srgbClr val="9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776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endParaRPr lang="en"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596900" lvl="1" indent="0">
              <a:lnSpc>
                <a:spcPct val="114999"/>
              </a:lnSpc>
              <a:spcAft>
                <a:spcPts val="1200"/>
              </a:spcAft>
              <a:buNone/>
            </a:pPr>
            <a:endParaRPr lang="en-US"/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endParaRPr lang="en-US"/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endParaRPr lang="en-US"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🔭: Vicky Zheng and Iliana Maifeld-Carucci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9578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C51F3-4462-A6F3-3ED9-A7B68720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816D9-7606-9921-96D9-9EFF5086C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F7BCD-811D-B250-8C14-C9A4C16CAD0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9870D01-463C-A614-EED6-7C2FBDB784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84" b="165"/>
          <a:stretch/>
        </p:blipFill>
        <p:spPr>
          <a:xfrm>
            <a:off x="37578" y="1400943"/>
            <a:ext cx="9675661" cy="27996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BA8C1E-20E0-4AE1-C3D0-EBEB4CD2D9F7}"/>
              </a:ext>
            </a:extLst>
          </p:cNvPr>
          <p:cNvSpPr/>
          <p:nvPr/>
        </p:nvSpPr>
        <p:spPr>
          <a:xfrm>
            <a:off x="2048004" y="274327"/>
            <a:ext cx="4986923" cy="24741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2400">
                <a:latin typeface="Corbel"/>
                <a:cs typeface="Arial"/>
              </a:rPr>
              <a:t>- Project proposal presentation </a:t>
            </a:r>
            <a:br>
              <a:rPr lang="en-US" sz="2400">
                <a:latin typeface="Corbel"/>
                <a:cs typeface="Arial"/>
              </a:rPr>
            </a:br>
            <a:r>
              <a:rPr lang="en-US" sz="2400">
                <a:latin typeface="Corbel"/>
                <a:ea typeface="+mn-lt"/>
                <a:cs typeface="+mn-lt"/>
              </a:rPr>
              <a:t>- 7 minutes per team </a:t>
            </a:r>
            <a:br>
              <a:rPr lang="en-US" sz="2400">
                <a:latin typeface="Corbel"/>
                <a:ea typeface="+mn-lt"/>
                <a:cs typeface="+mn-lt"/>
              </a:rPr>
            </a:br>
            <a:r>
              <a:rPr lang="en-US" sz="2400">
                <a:latin typeface="Corbel"/>
                <a:cs typeface="Arial"/>
              </a:rPr>
              <a:t>Suggested structure: </a:t>
            </a:r>
          </a:p>
          <a:p>
            <a:pPr lvl="2"/>
            <a:r>
              <a:rPr lang="en-US" sz="2400">
                <a:latin typeface="Corbel"/>
                <a:cs typeface="Arial"/>
              </a:rPr>
              <a:t>     1. Motivation: 1 min </a:t>
            </a:r>
          </a:p>
          <a:p>
            <a:pPr lvl="2"/>
            <a:r>
              <a:rPr lang="en-US" sz="2400">
                <a:latin typeface="Corbel"/>
                <a:cs typeface="Arial"/>
              </a:rPr>
              <a:t>     2. Attack plan: 4 mins</a:t>
            </a:r>
          </a:p>
          <a:p>
            <a:pPr lvl="2"/>
            <a:r>
              <a:rPr lang="en-US" sz="2400">
                <a:latin typeface="Corbel"/>
                <a:cs typeface="Arial"/>
              </a:rPr>
              <a:t>     3. Expected outcome: 2 mins</a:t>
            </a:r>
          </a:p>
        </p:txBody>
      </p:sp>
    </p:spTree>
    <p:extLst>
      <p:ext uri="{BB962C8B-B14F-4D97-AF65-F5344CB8AC3E}">
        <p14:creationId xmlns:p14="http://schemas.microsoft.com/office/powerpoint/2010/main" val="713819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Aayush Mishra, Boyuan Zheng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DC5043-CB44-655D-D831-C50632CA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93566"/>
            <a:ext cx="7772400" cy="275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52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/>
              <a:t>Language Models can regenerate training data </a:t>
            </a:r>
            <a:r>
              <a:rPr lang="en-US" i="1"/>
              <a:t>[</a:t>
            </a:r>
            <a:r>
              <a:rPr lang="en-US" i="1" err="1"/>
              <a:t>Carlini</a:t>
            </a:r>
            <a:r>
              <a:rPr lang="en-US" i="1"/>
              <a:t> et al.,22]</a:t>
            </a:r>
            <a:r>
              <a:rPr lang="en-US"/>
              <a:t>. Up to 1000 words long! </a:t>
            </a:r>
            <a:r>
              <a:rPr lang="en-US" i="1"/>
              <a:t>[McCoy et al., 21]</a:t>
            </a:r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0" indent="0">
              <a:spcAft>
                <a:spcPts val="1200"/>
              </a:spcAft>
              <a:buNone/>
            </a:pPr>
            <a:endParaRPr lang="en-US"/>
          </a:p>
          <a:p>
            <a:pPr marL="0" indent="0">
              <a:spcAft>
                <a:spcPts val="1200"/>
              </a:spcAft>
              <a:buNone/>
            </a:pP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/>
              <a:t>Language Models are susceptible to Model Inversion attacks </a:t>
            </a:r>
            <a:r>
              <a:rPr lang="en-US" i="1"/>
              <a:t>[Shokri et al., 17, Friedrikson et al., 15, </a:t>
            </a:r>
            <a:r>
              <a:rPr lang="en-US" i="1" err="1"/>
              <a:t>Carlini</a:t>
            </a:r>
            <a:r>
              <a:rPr lang="en-US" i="1"/>
              <a:t> et al., 21b].</a:t>
            </a:r>
          </a:p>
          <a:p>
            <a:pPr marL="285750" indent="-285750">
              <a:spcAft>
                <a:spcPts val="1200"/>
              </a:spcAft>
            </a:pPr>
            <a:r>
              <a:rPr lang="en-US"/>
              <a:t>Differential Privacy frameworks </a:t>
            </a:r>
            <a:r>
              <a:rPr lang="en-US" i="1"/>
              <a:t>[</a:t>
            </a:r>
            <a:r>
              <a:rPr lang="en-US" i="1" err="1"/>
              <a:t>Dwork</a:t>
            </a:r>
            <a:r>
              <a:rPr lang="en-US" i="1"/>
              <a:t> et al., 06, Yu et al., 21, Li et al., 22]</a:t>
            </a:r>
            <a:r>
              <a:rPr lang="en-US"/>
              <a:t> give weak guarantees of safety against such attacks.</a:t>
            </a:r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285750" indent="-285750">
              <a:spcAft>
                <a:spcPts val="1200"/>
              </a:spcAft>
            </a:pPr>
            <a:endParaRPr lang="en-US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Aayush Mishra, Boyuan Zheng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2C8672-35D0-5CFF-DFE5-344EC208F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" t="6225" r="6827" b="2946"/>
          <a:stretch/>
        </p:blipFill>
        <p:spPr>
          <a:xfrm>
            <a:off x="3108959" y="1526651"/>
            <a:ext cx="4619710" cy="142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4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endParaRPr lang="en-US"/>
          </a:p>
          <a:p>
            <a:pPr marL="342900">
              <a:spcAft>
                <a:spcPts val="1200"/>
              </a:spcAft>
              <a:buFont typeface="+mj-lt"/>
              <a:buAutoNum type="arabicPeriod"/>
            </a:pPr>
            <a:r>
              <a:rPr lang="en-US"/>
              <a:t>How often does the model generate duplicated training sequences?</a:t>
            </a:r>
          </a:p>
          <a:p>
            <a:pPr marL="342900">
              <a:spcAft>
                <a:spcPts val="1200"/>
              </a:spcAft>
              <a:buFont typeface="+mj-lt"/>
              <a:buAutoNum type="arabicPeriod"/>
            </a:pPr>
            <a:r>
              <a:rPr lang="en-US"/>
              <a:t>Do current adversarial attacks work for non-duplicated sequences?</a:t>
            </a:r>
          </a:p>
          <a:p>
            <a:pPr marL="342900">
              <a:spcAft>
                <a:spcPts val="1200"/>
              </a:spcAft>
              <a:buFont typeface="+mj-lt"/>
              <a:buAutoNum type="arabicPeriod"/>
            </a:pPr>
            <a:r>
              <a:rPr lang="en-US"/>
              <a:t>How well does deduplication prevent privacy attacks?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Aayush Mishra, Boyuan Zheng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616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 results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E45C38-7211-1943-EE35-F1D6711DB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34" y="934006"/>
            <a:ext cx="3943766" cy="3761961"/>
          </a:xfrm>
          <a:prstGeom prst="rect">
            <a:avLst/>
          </a:prstGeom>
        </p:spPr>
      </p:pic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7376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/>
              <a:t>Attack likelihood of recovering a sequence is correlate with number of times it was duplicated in training data.</a:t>
            </a:r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/>
              <a:t>De-duplication reduces attack efficacy.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Aayush Mishra, Boyuan Zheng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006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/>
              <a:t>How duplication affects sequence regeneration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0148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/>
              <a:t>How generated sequences duplicate training corpus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/>
              <a:t>Method:</a:t>
            </a:r>
          </a:p>
          <a:p>
            <a:pPr lvl="1">
              <a:lnSpc>
                <a:spcPct val="114999"/>
              </a:lnSpc>
              <a:spcAft>
                <a:spcPts val="1200"/>
              </a:spcAft>
            </a:pPr>
            <a:r>
              <a:rPr lang="en-US"/>
              <a:t>Record Duplication number of N-length sequences</a:t>
            </a:r>
          </a:p>
          <a:p>
            <a:pPr lvl="1">
              <a:lnSpc>
                <a:spcPct val="114999"/>
              </a:lnSpc>
              <a:spcAft>
                <a:spcPts val="1200"/>
              </a:spcAft>
            </a:pPr>
            <a:r>
              <a:rPr lang="en-US"/>
              <a:t>Generate from LM</a:t>
            </a:r>
          </a:p>
          <a:p>
            <a:pPr lvl="1">
              <a:lnSpc>
                <a:spcPct val="114999"/>
              </a:lnSpc>
              <a:spcAft>
                <a:spcPts val="1200"/>
              </a:spcAft>
            </a:pPr>
            <a:r>
              <a:rPr lang="en-US"/>
              <a:t>Analyze how often is generation is a function of its count</a:t>
            </a:r>
          </a:p>
          <a:p>
            <a:pPr marL="0" indent="0">
              <a:spcAft>
                <a:spcPts val="1200"/>
              </a:spcAft>
              <a:buNone/>
            </a:pPr>
            <a:endParaRPr lang="en-US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Aayush Mishra, Boyuan Zheng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99241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31</Slides>
  <Notes>17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Simple Light</vt:lpstr>
      <vt:lpstr>Session #12:  Memorization and Privacy</vt:lpstr>
      <vt:lpstr>PowerPoint Presentation</vt:lpstr>
      <vt:lpstr>PowerPoint Presentation</vt:lpstr>
      <vt:lpstr>PowerPoint Presentation</vt:lpstr>
      <vt:lpstr>PowerPoint Presentation</vt:lpstr>
      <vt:lpstr>Background</vt:lpstr>
      <vt:lpstr>Motivation</vt:lpstr>
      <vt:lpstr>Main results</vt:lpstr>
      <vt:lpstr>How duplication affects sequence regeneration</vt:lpstr>
      <vt:lpstr>Influence of Sequence Length</vt:lpstr>
      <vt:lpstr>Influence of Epoch Number</vt:lpstr>
      <vt:lpstr>Results</vt:lpstr>
      <vt:lpstr>How duplication affect detection?</vt:lpstr>
      <vt:lpstr>Results</vt:lpstr>
      <vt:lpstr>Model Inversion with Deduplicated Data</vt:lpstr>
      <vt:lpstr>Quality of Reference Model method</vt:lpstr>
      <vt:lpstr>Conclusion and Discussion</vt:lpstr>
      <vt:lpstr>Pros:</vt:lpstr>
      <vt:lpstr>Pros</vt:lpstr>
      <vt:lpstr>Limitations:</vt:lpstr>
      <vt:lpstr>Limitations</vt:lpstr>
      <vt:lpstr>Empiricist: Sampling Techniques</vt:lpstr>
      <vt:lpstr>Empiricist: Sampling techniques</vt:lpstr>
      <vt:lpstr>Empiricist</vt:lpstr>
      <vt:lpstr>Empiricist</vt:lpstr>
      <vt:lpstr>Empiricist</vt:lpstr>
      <vt:lpstr>Empiricist</vt:lpstr>
      <vt:lpstr>https://colab.research.google.com/drive/1QkEotdNW2x0Asqvmv8xMIS4K4g0co6CZ?usp=sharing</vt:lpstr>
      <vt:lpstr>Duplication as a Controllable Parameter </vt:lpstr>
      <vt:lpstr>De-amplifying Bias with Deduplication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revision>4</cp:revision>
  <dcterms:modified xsi:type="dcterms:W3CDTF">2022-10-06T21:28:31Z</dcterms:modified>
</cp:coreProperties>
</file>